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7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3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156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191459-FE68-43A7-B8A7-9C788BE68878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521258-BE49-4231-B398-2A289F0409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5935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21258-BE49-4231-B398-2A289F0409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834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21258-BE49-4231-B398-2A289F0409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299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EF823-48A5-43FC-BE03-E79964288B41}" type="datetimeFigureOut">
              <a:rPr lang="en-US" smtClean="0"/>
              <a:t>8/28/2024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521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8/28/2024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840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8/28/2024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6449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8/28/2024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201567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8/28/2024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2930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8/28/2024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529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8/28/2024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7927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8/28/2024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7230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8/28/2024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336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8/28/2024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397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8/28/2024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199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8/28/2024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921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8/28/2024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936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8/28/2024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656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8/28/2024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464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8/28/2024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762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8/28/2024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490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8/28/2024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10882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  <p:sldLayoutId id="2147483799" r:id="rId12"/>
    <p:sldLayoutId id="2147483800" r:id="rId13"/>
    <p:sldLayoutId id="2147483801" r:id="rId14"/>
    <p:sldLayoutId id="2147483802" r:id="rId15"/>
    <p:sldLayoutId id="2147483803" r:id="rId16"/>
    <p:sldLayoutId id="214748380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9.png"/><Relationship Id="rId4" Type="http://schemas.openxmlformats.org/officeDocument/2006/relationships/image" Target="../media/image7.pn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548473-5F3F-F7ED-41EE-0F5E443CB41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182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262FB3-4571-BB31-E8EE-711FE706C6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/>
          </a:bodyPr>
          <a:lstStyle/>
          <a:p>
            <a:r>
              <a:rPr lang="en-US"/>
              <a:t>Pacman Project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5ADD42-8225-C430-EB0E-2D858A294A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r>
              <a:rPr lang="en-US"/>
              <a:t>Joshua Miller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462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A1A79-4943-B64B-66D9-FDACD4D5B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476" y="404422"/>
            <a:ext cx="10671048" cy="1088510"/>
          </a:xfrm>
        </p:spPr>
        <p:txBody>
          <a:bodyPr>
            <a:normAutofit/>
          </a:bodyPr>
          <a:lstStyle/>
          <a:p>
            <a:r>
              <a:rPr lang="en-US" dirty="0"/>
              <a:t>Ghost Targets</a:t>
            </a:r>
          </a:p>
        </p:txBody>
      </p:sp>
      <p:pic>
        <p:nvPicPr>
          <p:cNvPr id="3" name="Picture 2" descr="An orange and white pixelated character&#10;&#10;Description automatically generated">
            <a:extLst>
              <a:ext uri="{FF2B5EF4-FFF2-40B4-BE49-F238E27FC236}">
                <a16:creationId xmlns:a16="http://schemas.microsoft.com/office/drawing/2014/main" id="{B49C2516-FEF5-70FC-C2C8-734261F95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407" y="1911484"/>
            <a:ext cx="353986" cy="353986"/>
          </a:xfrm>
          <a:prstGeom prst="rect">
            <a:avLst/>
          </a:prstGeom>
        </p:spPr>
      </p:pic>
      <p:pic>
        <p:nvPicPr>
          <p:cNvPr id="4" name="Picture 3" descr="A pink and white cartoon character&#10;&#10;Description automatically generated">
            <a:extLst>
              <a:ext uri="{FF2B5EF4-FFF2-40B4-BE49-F238E27FC236}">
                <a16:creationId xmlns:a16="http://schemas.microsoft.com/office/drawing/2014/main" id="{64492DC3-70B7-4475-F4C3-433B025433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808" y="1991783"/>
            <a:ext cx="370314" cy="370314"/>
          </a:xfrm>
          <a:prstGeom prst="rect">
            <a:avLst/>
          </a:prstGeom>
        </p:spPr>
      </p:pic>
      <p:pic>
        <p:nvPicPr>
          <p:cNvPr id="5" name="Picture 4" descr="A red and white pixelated character&#10;&#10;Description automatically generated">
            <a:extLst>
              <a:ext uri="{FF2B5EF4-FFF2-40B4-BE49-F238E27FC236}">
                <a16:creationId xmlns:a16="http://schemas.microsoft.com/office/drawing/2014/main" id="{6B384232-BC9A-AB2A-6083-464EDA03EC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135" y="1911430"/>
            <a:ext cx="370314" cy="370314"/>
          </a:xfrm>
          <a:prstGeom prst="rect">
            <a:avLst/>
          </a:prstGeom>
        </p:spPr>
      </p:pic>
      <p:pic>
        <p:nvPicPr>
          <p:cNvPr id="6" name="Picture 5" descr="A blue and white pixelated cartoon character&#10;&#10;Description automatically generated">
            <a:extLst>
              <a:ext uri="{FF2B5EF4-FFF2-40B4-BE49-F238E27FC236}">
                <a16:creationId xmlns:a16="http://schemas.microsoft.com/office/drawing/2014/main" id="{CD405CB5-26DD-CA07-2B22-55BAD9E03A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2107" y="1888709"/>
            <a:ext cx="370315" cy="3703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3DCCA30-EB5A-D13F-AF15-26735FE59BE1}"/>
              </a:ext>
            </a:extLst>
          </p:cNvPr>
          <p:cNvSpPr txBox="1"/>
          <p:nvPr/>
        </p:nvSpPr>
        <p:spPr>
          <a:xfrm>
            <a:off x="3136686" y="1485046"/>
            <a:ext cx="853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Pinky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B69ABD-EB3C-2BB2-361E-F4684981B8D1}"/>
              </a:ext>
            </a:extLst>
          </p:cNvPr>
          <p:cNvSpPr txBox="1"/>
          <p:nvPr/>
        </p:nvSpPr>
        <p:spPr>
          <a:xfrm>
            <a:off x="993888" y="1476520"/>
            <a:ext cx="942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Blinky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0B8369-4279-2C2A-4755-AABF7FCFF9D2}"/>
              </a:ext>
            </a:extLst>
          </p:cNvPr>
          <p:cNvSpPr txBox="1"/>
          <p:nvPr/>
        </p:nvSpPr>
        <p:spPr>
          <a:xfrm>
            <a:off x="8918939" y="1471441"/>
            <a:ext cx="2171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Clyde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A639E5-436A-173C-7B9E-DCA2E4CC3A49}"/>
              </a:ext>
            </a:extLst>
          </p:cNvPr>
          <p:cNvSpPr txBox="1"/>
          <p:nvPr/>
        </p:nvSpPr>
        <p:spPr>
          <a:xfrm>
            <a:off x="106834" y="2554278"/>
            <a:ext cx="2389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Directly targets Pacman’s location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A5024D-A049-750E-4395-017A15AD4810}"/>
              </a:ext>
            </a:extLst>
          </p:cNvPr>
          <p:cNvSpPr txBox="1"/>
          <p:nvPr/>
        </p:nvSpPr>
        <p:spPr>
          <a:xfrm>
            <a:off x="2462593" y="2616227"/>
            <a:ext cx="265737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Preferred target is 4 tiles ahead of Pacman’s current position, but will target Pacman Directly if preferred target is unreachable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2CC6F1-3634-6AF3-98C6-6C05FDBDD501}"/>
              </a:ext>
            </a:extLst>
          </p:cNvPr>
          <p:cNvSpPr txBox="1"/>
          <p:nvPr/>
        </p:nvSpPr>
        <p:spPr>
          <a:xfrm>
            <a:off x="8645236" y="2616227"/>
            <a:ext cx="31726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Does not use an explicit target destination for pursuing Pacman – simply attempts to move in Pacman’s direction, regardless of obstacles.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FFEC3A-20A8-D927-86E1-9AB43E966560}"/>
              </a:ext>
            </a:extLst>
          </p:cNvPr>
          <p:cNvSpPr txBox="1"/>
          <p:nvPr/>
        </p:nvSpPr>
        <p:spPr>
          <a:xfrm>
            <a:off x="6111784" y="1321488"/>
            <a:ext cx="68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Inky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84E3F7B-1187-57B4-E75B-4D7638E9F113}"/>
              </a:ext>
            </a:extLst>
          </p:cNvPr>
          <p:cNvSpPr txBox="1"/>
          <p:nvPr/>
        </p:nvSpPr>
        <p:spPr>
          <a:xfrm>
            <a:off x="5468577" y="2616227"/>
            <a:ext cx="265737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Preferred target is the middle point between Pacman and Blinky, but like Pinky, will target Pacman directly if preferred target is unreachable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AC0943D-BA72-1A9C-DBED-FFE801EC0888}"/>
              </a:ext>
            </a:extLst>
          </p:cNvPr>
          <p:cNvSpPr txBox="1"/>
          <p:nvPr/>
        </p:nvSpPr>
        <p:spPr>
          <a:xfrm>
            <a:off x="235056" y="6084246"/>
            <a:ext cx="8968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All ghosts change their target to the middle of the ghost box when dead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650443F-E658-F1CC-ED44-4A7D5A599B2D}"/>
              </a:ext>
            </a:extLst>
          </p:cNvPr>
          <p:cNvSpPr txBox="1"/>
          <p:nvPr/>
        </p:nvSpPr>
        <p:spPr>
          <a:xfrm>
            <a:off x="215730" y="5124516"/>
            <a:ext cx="89686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All ghost’s targets will change to an assigned corner position when scared (when Pacman has power-up)</a:t>
            </a:r>
          </a:p>
        </p:txBody>
      </p:sp>
    </p:spTree>
    <p:extLst>
      <p:ext uri="{BB962C8B-B14F-4D97-AF65-F5344CB8AC3E}">
        <p14:creationId xmlns:p14="http://schemas.microsoft.com/office/powerpoint/2010/main" val="464784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B0C10-A858-FBC1-9644-587BAD567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476" y="404422"/>
            <a:ext cx="10671048" cy="1088510"/>
          </a:xfrm>
        </p:spPr>
        <p:txBody>
          <a:bodyPr>
            <a:normAutofit/>
          </a:bodyPr>
          <a:lstStyle/>
          <a:p>
            <a:r>
              <a:rPr lang="en-US" dirty="0"/>
              <a:t>Pathfinding Algorithms &amp; Heuristics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C971358-A711-A252-9360-6CBCCE79B5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6949747"/>
              </p:ext>
            </p:extLst>
          </p:nvPr>
        </p:nvGraphicFramePr>
        <p:xfrm>
          <a:off x="1107298" y="3128801"/>
          <a:ext cx="2171245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4249">
                  <a:extLst>
                    <a:ext uri="{9D8B030D-6E8A-4147-A177-3AD203B41FA5}">
                      <a16:colId xmlns:a16="http://schemas.microsoft.com/office/drawing/2014/main" val="504276008"/>
                    </a:ext>
                  </a:extLst>
                </a:gridCol>
                <a:gridCol w="434249">
                  <a:extLst>
                    <a:ext uri="{9D8B030D-6E8A-4147-A177-3AD203B41FA5}">
                      <a16:colId xmlns:a16="http://schemas.microsoft.com/office/drawing/2014/main" val="192670494"/>
                    </a:ext>
                  </a:extLst>
                </a:gridCol>
                <a:gridCol w="434249">
                  <a:extLst>
                    <a:ext uri="{9D8B030D-6E8A-4147-A177-3AD203B41FA5}">
                      <a16:colId xmlns:a16="http://schemas.microsoft.com/office/drawing/2014/main" val="535822742"/>
                    </a:ext>
                  </a:extLst>
                </a:gridCol>
                <a:gridCol w="434249">
                  <a:extLst>
                    <a:ext uri="{9D8B030D-6E8A-4147-A177-3AD203B41FA5}">
                      <a16:colId xmlns:a16="http://schemas.microsoft.com/office/drawing/2014/main" val="3146916842"/>
                    </a:ext>
                  </a:extLst>
                </a:gridCol>
                <a:gridCol w="434249">
                  <a:extLst>
                    <a:ext uri="{9D8B030D-6E8A-4147-A177-3AD203B41FA5}">
                      <a16:colId xmlns:a16="http://schemas.microsoft.com/office/drawing/2014/main" val="2389811440"/>
                    </a:ext>
                  </a:extLst>
                </a:gridCol>
              </a:tblGrid>
              <a:tr h="2760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9319894"/>
                  </a:ext>
                </a:extLst>
              </a:tr>
              <a:tr h="27604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2500289"/>
                  </a:ext>
                </a:extLst>
              </a:tr>
              <a:tr h="27604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0525154"/>
                  </a:ext>
                </a:extLst>
              </a:tr>
              <a:tr h="2760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3673571"/>
                  </a:ext>
                </a:extLst>
              </a:tr>
              <a:tr h="276044">
                <a:tc>
                  <a:txBody>
                    <a:bodyPr/>
                    <a:lstStyle/>
                    <a:p>
                      <a:endParaRPr lang="en-US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7618162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9F0D41D-4385-7A11-35E9-C947FC29F5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203729"/>
              </p:ext>
            </p:extLst>
          </p:nvPr>
        </p:nvGraphicFramePr>
        <p:xfrm>
          <a:off x="4025447" y="3128801"/>
          <a:ext cx="2171245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4249">
                  <a:extLst>
                    <a:ext uri="{9D8B030D-6E8A-4147-A177-3AD203B41FA5}">
                      <a16:colId xmlns:a16="http://schemas.microsoft.com/office/drawing/2014/main" val="3379192534"/>
                    </a:ext>
                  </a:extLst>
                </a:gridCol>
                <a:gridCol w="434249">
                  <a:extLst>
                    <a:ext uri="{9D8B030D-6E8A-4147-A177-3AD203B41FA5}">
                      <a16:colId xmlns:a16="http://schemas.microsoft.com/office/drawing/2014/main" val="2031363065"/>
                    </a:ext>
                  </a:extLst>
                </a:gridCol>
                <a:gridCol w="434249">
                  <a:extLst>
                    <a:ext uri="{9D8B030D-6E8A-4147-A177-3AD203B41FA5}">
                      <a16:colId xmlns:a16="http://schemas.microsoft.com/office/drawing/2014/main" val="1169094116"/>
                    </a:ext>
                  </a:extLst>
                </a:gridCol>
                <a:gridCol w="434249">
                  <a:extLst>
                    <a:ext uri="{9D8B030D-6E8A-4147-A177-3AD203B41FA5}">
                      <a16:colId xmlns:a16="http://schemas.microsoft.com/office/drawing/2014/main" val="910847984"/>
                    </a:ext>
                  </a:extLst>
                </a:gridCol>
                <a:gridCol w="434249">
                  <a:extLst>
                    <a:ext uri="{9D8B030D-6E8A-4147-A177-3AD203B41FA5}">
                      <a16:colId xmlns:a16="http://schemas.microsoft.com/office/drawing/2014/main" val="3974011676"/>
                    </a:ext>
                  </a:extLst>
                </a:gridCol>
              </a:tblGrid>
              <a:tr h="2760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3648710"/>
                  </a:ext>
                </a:extLst>
              </a:tr>
              <a:tr h="27604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7590327"/>
                  </a:ext>
                </a:extLst>
              </a:tr>
              <a:tr h="27604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8482409"/>
                  </a:ext>
                </a:extLst>
              </a:tr>
              <a:tr h="2760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4584132"/>
                  </a:ext>
                </a:extLst>
              </a:tr>
              <a:tr h="276044">
                <a:tc>
                  <a:txBody>
                    <a:bodyPr/>
                    <a:lstStyle/>
                    <a:p>
                      <a:endParaRPr lang="en-US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8476746"/>
                  </a:ext>
                </a:extLst>
              </a:tr>
            </a:tbl>
          </a:graphicData>
        </a:graphic>
      </p:graphicFrame>
      <p:pic>
        <p:nvPicPr>
          <p:cNvPr id="9" name="Picture 8" descr="A yellow pacman with a black background&#10;&#10;Description automatically generated">
            <a:extLst>
              <a:ext uri="{FF2B5EF4-FFF2-40B4-BE49-F238E27FC236}">
                <a16:creationId xmlns:a16="http://schemas.microsoft.com/office/drawing/2014/main" id="{E20D99A2-2689-6BC5-02BD-31A5569D4B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753" y="3134753"/>
            <a:ext cx="351397" cy="351397"/>
          </a:xfrm>
          <a:prstGeom prst="rect">
            <a:avLst/>
          </a:prstGeom>
        </p:spPr>
      </p:pic>
      <p:pic>
        <p:nvPicPr>
          <p:cNvPr id="11" name="Picture 10" descr="A yellow pacman with a black background&#10;&#10;Description automatically generated">
            <a:extLst>
              <a:ext uri="{FF2B5EF4-FFF2-40B4-BE49-F238E27FC236}">
                <a16:creationId xmlns:a16="http://schemas.microsoft.com/office/drawing/2014/main" id="{17B01165-727B-72CC-1899-08F88F0FAB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1724" y="3134752"/>
            <a:ext cx="365005" cy="351397"/>
          </a:xfrm>
          <a:prstGeom prst="rect">
            <a:avLst/>
          </a:prstGeom>
        </p:spPr>
      </p:pic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B2C8720D-E1BA-FAEE-3520-F7C757CAD4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6776049"/>
              </p:ext>
            </p:extLst>
          </p:nvPr>
        </p:nvGraphicFramePr>
        <p:xfrm>
          <a:off x="7015056" y="3130681"/>
          <a:ext cx="2171245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4249">
                  <a:extLst>
                    <a:ext uri="{9D8B030D-6E8A-4147-A177-3AD203B41FA5}">
                      <a16:colId xmlns:a16="http://schemas.microsoft.com/office/drawing/2014/main" val="3379192534"/>
                    </a:ext>
                  </a:extLst>
                </a:gridCol>
                <a:gridCol w="434249">
                  <a:extLst>
                    <a:ext uri="{9D8B030D-6E8A-4147-A177-3AD203B41FA5}">
                      <a16:colId xmlns:a16="http://schemas.microsoft.com/office/drawing/2014/main" val="2031363065"/>
                    </a:ext>
                  </a:extLst>
                </a:gridCol>
                <a:gridCol w="434249">
                  <a:extLst>
                    <a:ext uri="{9D8B030D-6E8A-4147-A177-3AD203B41FA5}">
                      <a16:colId xmlns:a16="http://schemas.microsoft.com/office/drawing/2014/main" val="1169094116"/>
                    </a:ext>
                  </a:extLst>
                </a:gridCol>
                <a:gridCol w="434249">
                  <a:extLst>
                    <a:ext uri="{9D8B030D-6E8A-4147-A177-3AD203B41FA5}">
                      <a16:colId xmlns:a16="http://schemas.microsoft.com/office/drawing/2014/main" val="910847984"/>
                    </a:ext>
                  </a:extLst>
                </a:gridCol>
                <a:gridCol w="434249">
                  <a:extLst>
                    <a:ext uri="{9D8B030D-6E8A-4147-A177-3AD203B41FA5}">
                      <a16:colId xmlns:a16="http://schemas.microsoft.com/office/drawing/2014/main" val="3974011676"/>
                    </a:ext>
                  </a:extLst>
                </a:gridCol>
              </a:tblGrid>
              <a:tr h="2760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3648710"/>
                  </a:ext>
                </a:extLst>
              </a:tr>
              <a:tr h="27604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590327"/>
                  </a:ext>
                </a:extLst>
              </a:tr>
              <a:tr h="2760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482409"/>
                  </a:ext>
                </a:extLst>
              </a:tr>
              <a:tr h="2760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4584132"/>
                  </a:ext>
                </a:extLst>
              </a:tr>
              <a:tr h="276044">
                <a:tc>
                  <a:txBody>
                    <a:bodyPr/>
                    <a:lstStyle/>
                    <a:p>
                      <a:endParaRPr lang="en-US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8476746"/>
                  </a:ext>
                </a:extLst>
              </a:tr>
            </a:tbl>
          </a:graphicData>
        </a:graphic>
      </p:graphicFrame>
      <p:pic>
        <p:nvPicPr>
          <p:cNvPr id="21" name="Picture 20" descr="An orange and white pixelated character&#10;&#10;Description automatically generated">
            <a:extLst>
              <a:ext uri="{FF2B5EF4-FFF2-40B4-BE49-F238E27FC236}">
                <a16:creationId xmlns:a16="http://schemas.microsoft.com/office/drawing/2014/main" id="{B984331A-B60B-54DD-D92C-D02A7CB7BC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2816" y="3488029"/>
            <a:ext cx="353986" cy="353986"/>
          </a:xfrm>
          <a:prstGeom prst="rect">
            <a:avLst/>
          </a:prstGeom>
        </p:spPr>
      </p:pic>
      <p:pic>
        <p:nvPicPr>
          <p:cNvPr id="24" name="Picture 23" descr="A red and white pixelated character&#10;&#10;Description automatically generated">
            <a:extLst>
              <a:ext uri="{FF2B5EF4-FFF2-40B4-BE49-F238E27FC236}">
                <a16:creationId xmlns:a16="http://schemas.microsoft.com/office/drawing/2014/main" id="{372930AD-233F-C35F-AE57-418164A710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166" y="4581002"/>
            <a:ext cx="370314" cy="370314"/>
          </a:xfrm>
          <a:prstGeom prst="rect">
            <a:avLst/>
          </a:prstGeom>
        </p:spPr>
      </p:pic>
      <p:pic>
        <p:nvPicPr>
          <p:cNvPr id="26" name="Picture 25" descr="A pink and white cartoon character&#10;&#10;Description automatically generated">
            <a:extLst>
              <a:ext uri="{FF2B5EF4-FFF2-40B4-BE49-F238E27FC236}">
                <a16:creationId xmlns:a16="http://schemas.microsoft.com/office/drawing/2014/main" id="{596EC501-4C4B-0D67-D39F-617408D883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5447" y="4581002"/>
            <a:ext cx="370314" cy="370314"/>
          </a:xfrm>
          <a:prstGeom prst="rect">
            <a:avLst/>
          </a:prstGeom>
        </p:spPr>
      </p:pic>
      <p:pic>
        <p:nvPicPr>
          <p:cNvPr id="27" name="Picture 26" descr="A yellow pacman with a black background&#10;&#10;Description automatically generated">
            <a:extLst>
              <a:ext uri="{FF2B5EF4-FFF2-40B4-BE49-F238E27FC236}">
                <a16:creationId xmlns:a16="http://schemas.microsoft.com/office/drawing/2014/main" id="{70633FBE-C928-4BB4-4FF4-FF4493FC55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5056" y="4601799"/>
            <a:ext cx="351397" cy="351397"/>
          </a:xfrm>
          <a:prstGeom prst="rect">
            <a:avLst/>
          </a:prstGeom>
        </p:spPr>
      </p:pic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C4C7DFC4-9D64-F954-F8D9-13D9A48DE2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3166615"/>
              </p:ext>
            </p:extLst>
          </p:nvPr>
        </p:nvGraphicFramePr>
        <p:xfrm>
          <a:off x="9562081" y="3130681"/>
          <a:ext cx="2171245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4249">
                  <a:extLst>
                    <a:ext uri="{9D8B030D-6E8A-4147-A177-3AD203B41FA5}">
                      <a16:colId xmlns:a16="http://schemas.microsoft.com/office/drawing/2014/main" val="3379192534"/>
                    </a:ext>
                  </a:extLst>
                </a:gridCol>
                <a:gridCol w="434249">
                  <a:extLst>
                    <a:ext uri="{9D8B030D-6E8A-4147-A177-3AD203B41FA5}">
                      <a16:colId xmlns:a16="http://schemas.microsoft.com/office/drawing/2014/main" val="2031363065"/>
                    </a:ext>
                  </a:extLst>
                </a:gridCol>
                <a:gridCol w="434249">
                  <a:extLst>
                    <a:ext uri="{9D8B030D-6E8A-4147-A177-3AD203B41FA5}">
                      <a16:colId xmlns:a16="http://schemas.microsoft.com/office/drawing/2014/main" val="1169094116"/>
                    </a:ext>
                  </a:extLst>
                </a:gridCol>
                <a:gridCol w="434249">
                  <a:extLst>
                    <a:ext uri="{9D8B030D-6E8A-4147-A177-3AD203B41FA5}">
                      <a16:colId xmlns:a16="http://schemas.microsoft.com/office/drawing/2014/main" val="910847984"/>
                    </a:ext>
                  </a:extLst>
                </a:gridCol>
                <a:gridCol w="434249">
                  <a:extLst>
                    <a:ext uri="{9D8B030D-6E8A-4147-A177-3AD203B41FA5}">
                      <a16:colId xmlns:a16="http://schemas.microsoft.com/office/drawing/2014/main" val="3974011676"/>
                    </a:ext>
                  </a:extLst>
                </a:gridCol>
              </a:tblGrid>
              <a:tr h="2760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3648710"/>
                  </a:ext>
                </a:extLst>
              </a:tr>
              <a:tr h="27604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590327"/>
                  </a:ext>
                </a:extLst>
              </a:tr>
              <a:tr h="2760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482409"/>
                  </a:ext>
                </a:extLst>
              </a:tr>
              <a:tr h="2760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4584132"/>
                  </a:ext>
                </a:extLst>
              </a:tr>
              <a:tr h="276044">
                <a:tc>
                  <a:txBody>
                    <a:bodyPr/>
                    <a:lstStyle/>
                    <a:p>
                      <a:endParaRPr lang="en-US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8476746"/>
                  </a:ext>
                </a:extLst>
              </a:tr>
            </a:tbl>
          </a:graphicData>
        </a:graphic>
      </p:graphicFrame>
      <p:pic>
        <p:nvPicPr>
          <p:cNvPr id="29" name="Picture 28" descr="An orange and white pixelated character&#10;&#10;Description automatically generated">
            <a:extLst>
              <a:ext uri="{FF2B5EF4-FFF2-40B4-BE49-F238E27FC236}">
                <a16:creationId xmlns:a16="http://schemas.microsoft.com/office/drawing/2014/main" id="{93F9E2DE-C348-3515-10C9-6F99A3F261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4562" y="3488029"/>
            <a:ext cx="353986" cy="353986"/>
          </a:xfrm>
          <a:prstGeom prst="rect">
            <a:avLst/>
          </a:prstGeom>
        </p:spPr>
      </p:pic>
      <p:pic>
        <p:nvPicPr>
          <p:cNvPr id="30" name="Picture 29" descr="A yellow pacman with a black background&#10;&#10;Description automatically generated">
            <a:extLst>
              <a:ext uri="{FF2B5EF4-FFF2-40B4-BE49-F238E27FC236}">
                <a16:creationId xmlns:a16="http://schemas.microsoft.com/office/drawing/2014/main" id="{B40EBA6B-4271-2951-94CF-FD418BB2AA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2081" y="4601799"/>
            <a:ext cx="351397" cy="351397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0DFE2E6-504E-38AF-76C0-924B5CCD459E}"/>
              </a:ext>
            </a:extLst>
          </p:cNvPr>
          <p:cNvCxnSpPr>
            <a:cxnSpLocks/>
          </p:cNvCxnSpPr>
          <p:nvPr/>
        </p:nvCxnSpPr>
        <p:spPr>
          <a:xfrm flipH="1">
            <a:off x="7644169" y="3665022"/>
            <a:ext cx="56264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3DE7A07-AE36-094A-E9D4-18F2DE1C07AD}"/>
              </a:ext>
            </a:extLst>
          </p:cNvPr>
          <p:cNvCxnSpPr>
            <a:cxnSpLocks/>
          </p:cNvCxnSpPr>
          <p:nvPr/>
        </p:nvCxnSpPr>
        <p:spPr>
          <a:xfrm>
            <a:off x="8509809" y="3939886"/>
            <a:ext cx="0" cy="4606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38745A9-C6D6-6758-C0C3-DDFF68680A9A}"/>
              </a:ext>
            </a:extLst>
          </p:cNvPr>
          <p:cNvCxnSpPr>
            <a:cxnSpLocks/>
          </p:cNvCxnSpPr>
          <p:nvPr/>
        </p:nvCxnSpPr>
        <p:spPr>
          <a:xfrm flipH="1">
            <a:off x="9562081" y="3665022"/>
            <a:ext cx="44248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3F17127-45DA-66BA-4585-1D73BBE7BE62}"/>
              </a:ext>
            </a:extLst>
          </p:cNvPr>
          <p:cNvCxnSpPr>
            <a:cxnSpLocks/>
          </p:cNvCxnSpPr>
          <p:nvPr/>
        </p:nvCxnSpPr>
        <p:spPr>
          <a:xfrm>
            <a:off x="10188705" y="3878654"/>
            <a:ext cx="0" cy="5218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C183C7BB-0F7A-41CE-55CB-9B13C4004479}"/>
              </a:ext>
            </a:extLst>
          </p:cNvPr>
          <p:cNvSpPr txBox="1"/>
          <p:nvPr/>
        </p:nvSpPr>
        <p:spPr>
          <a:xfrm>
            <a:off x="1107298" y="2351314"/>
            <a:ext cx="2171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A* Using Distance Formula Heuristic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ED32062-1A02-7D81-145C-BD3FF811E6A5}"/>
              </a:ext>
            </a:extLst>
          </p:cNvPr>
          <p:cNvSpPr txBox="1"/>
          <p:nvPr/>
        </p:nvSpPr>
        <p:spPr>
          <a:xfrm>
            <a:off x="3957653" y="2321768"/>
            <a:ext cx="2657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A* Using Manhattan Distance Heuristic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2D82318-2DFF-8779-7677-31919F3A1A7F}"/>
              </a:ext>
            </a:extLst>
          </p:cNvPr>
          <p:cNvSpPr txBox="1"/>
          <p:nvPr/>
        </p:nvSpPr>
        <p:spPr>
          <a:xfrm>
            <a:off x="6801073" y="2166498"/>
            <a:ext cx="53909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Basic Pathfinding – not an  A* variant – Only seeks to reduce gap between current position and Pacman regardless of obstacles.</a:t>
            </a:r>
          </a:p>
        </p:txBody>
      </p:sp>
      <p:pic>
        <p:nvPicPr>
          <p:cNvPr id="44" name="Picture 43" descr="An orange and white pixelated character&#10;&#10;Description automatically generated">
            <a:extLst>
              <a:ext uri="{FF2B5EF4-FFF2-40B4-BE49-F238E27FC236}">
                <a16:creationId xmlns:a16="http://schemas.microsoft.com/office/drawing/2014/main" id="{8E5997B5-3452-01A8-C21B-7B58444359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407" y="1911484"/>
            <a:ext cx="353986" cy="353986"/>
          </a:xfrm>
          <a:prstGeom prst="rect">
            <a:avLst/>
          </a:prstGeom>
        </p:spPr>
      </p:pic>
      <p:pic>
        <p:nvPicPr>
          <p:cNvPr id="46" name="Picture 45" descr="A pink and white cartoon character&#10;&#10;Description automatically generated">
            <a:extLst>
              <a:ext uri="{FF2B5EF4-FFF2-40B4-BE49-F238E27FC236}">
                <a16:creationId xmlns:a16="http://schemas.microsoft.com/office/drawing/2014/main" id="{8C7A325F-07BB-4830-D8E5-B419A3744D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183" y="1951454"/>
            <a:ext cx="370314" cy="370314"/>
          </a:xfrm>
          <a:prstGeom prst="rect">
            <a:avLst/>
          </a:prstGeom>
        </p:spPr>
      </p:pic>
      <p:pic>
        <p:nvPicPr>
          <p:cNvPr id="47" name="Picture 46" descr="A red and white pixelated character&#10;&#10;Description automatically generated">
            <a:extLst>
              <a:ext uri="{FF2B5EF4-FFF2-40B4-BE49-F238E27FC236}">
                <a16:creationId xmlns:a16="http://schemas.microsoft.com/office/drawing/2014/main" id="{036C60CE-E987-FE8B-E802-B5F0936029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763" y="1984760"/>
            <a:ext cx="370314" cy="370314"/>
          </a:xfrm>
          <a:prstGeom prst="rect">
            <a:avLst/>
          </a:prstGeom>
        </p:spPr>
      </p:pic>
      <p:pic>
        <p:nvPicPr>
          <p:cNvPr id="49" name="Picture 48" descr="A blue and white pixelated cartoon character&#10;&#10;Description automatically generated">
            <a:extLst>
              <a:ext uri="{FF2B5EF4-FFF2-40B4-BE49-F238E27FC236}">
                <a16:creationId xmlns:a16="http://schemas.microsoft.com/office/drawing/2014/main" id="{4512109A-FFA5-97C4-3518-8845C2966F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0507" y="1951454"/>
            <a:ext cx="370315" cy="37031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AD676A93-1167-41CE-1D38-58D95FF7802F}"/>
                  </a:ext>
                </a:extLst>
              </p:cNvPr>
              <p:cNvSpPr txBox="1"/>
              <p:nvPr/>
            </p:nvSpPr>
            <p:spPr>
              <a:xfrm>
                <a:off x="386875" y="5272095"/>
                <a:ext cx="3045834" cy="3354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AD676A93-1167-41CE-1D38-58D95FF780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875" y="5272095"/>
                <a:ext cx="3045834" cy="335413"/>
              </a:xfrm>
              <a:prstGeom prst="rect">
                <a:avLst/>
              </a:prstGeom>
              <a:blipFill>
                <a:blip r:embed="rId8"/>
                <a:stretch>
                  <a:fillRect l="-1400" r="-400" b="-218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6A65793D-662F-F12B-556F-589F9B3E17CE}"/>
                  </a:ext>
                </a:extLst>
              </p:cNvPr>
              <p:cNvSpPr txBox="1"/>
              <p:nvPr/>
            </p:nvSpPr>
            <p:spPr>
              <a:xfrm>
                <a:off x="3616716" y="5301301"/>
                <a:ext cx="333924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𝑎𝑏𝑠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𝑎𝑏𝑠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6A65793D-662F-F12B-556F-589F9B3E17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6716" y="5301301"/>
                <a:ext cx="3339247" cy="276999"/>
              </a:xfrm>
              <a:prstGeom prst="rect">
                <a:avLst/>
              </a:prstGeom>
              <a:blipFill>
                <a:blip r:embed="rId9"/>
                <a:stretch>
                  <a:fillRect l="-1277" b="-3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3" name="TextBox 52">
            <a:extLst>
              <a:ext uri="{FF2B5EF4-FFF2-40B4-BE49-F238E27FC236}">
                <a16:creationId xmlns:a16="http://schemas.microsoft.com/office/drawing/2014/main" id="{5F850F22-2305-B4CA-E333-5171C6785532}"/>
              </a:ext>
            </a:extLst>
          </p:cNvPr>
          <p:cNvSpPr txBox="1"/>
          <p:nvPr/>
        </p:nvSpPr>
        <p:spPr>
          <a:xfrm>
            <a:off x="8652156" y="5333548"/>
            <a:ext cx="2171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 Heuristic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665D3D9-ACE5-0D38-DBBE-20E4D1539EDA}"/>
              </a:ext>
            </a:extLst>
          </p:cNvPr>
          <p:cNvSpPr txBox="1"/>
          <p:nvPr/>
        </p:nvSpPr>
        <p:spPr>
          <a:xfrm>
            <a:off x="4200715" y="1492932"/>
            <a:ext cx="2171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Pinky and Inky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D167FBB-C155-5446-9B37-84A9A9E951D8}"/>
              </a:ext>
            </a:extLst>
          </p:cNvPr>
          <p:cNvSpPr txBox="1"/>
          <p:nvPr/>
        </p:nvSpPr>
        <p:spPr>
          <a:xfrm>
            <a:off x="1776515" y="1549850"/>
            <a:ext cx="2171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Blinky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15E4B15-8E03-D664-2601-ED181577B2A6}"/>
              </a:ext>
            </a:extLst>
          </p:cNvPr>
          <p:cNvSpPr txBox="1"/>
          <p:nvPr/>
        </p:nvSpPr>
        <p:spPr>
          <a:xfrm>
            <a:off x="8918939" y="1471441"/>
            <a:ext cx="2171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Clyde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6063E2-2686-C3C0-09B3-A89DAEB48B7C}"/>
              </a:ext>
            </a:extLst>
          </p:cNvPr>
          <p:cNvSpPr txBox="1"/>
          <p:nvPr/>
        </p:nvSpPr>
        <p:spPr>
          <a:xfrm>
            <a:off x="7530274" y="5724067"/>
            <a:ext cx="4063613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/>
              <a:t>If pacman.x_coord &lt; clyde.x_coord:</a:t>
            </a:r>
          </a:p>
          <a:p>
            <a:r>
              <a:rPr lang="en-US" dirty="0"/>
              <a:t>	clyde.x_coord -= 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9FE985-2C4D-56ED-ADB7-A377589463BB}"/>
              </a:ext>
            </a:extLst>
          </p:cNvPr>
          <p:cNvSpPr txBox="1"/>
          <p:nvPr/>
        </p:nvSpPr>
        <p:spPr>
          <a:xfrm>
            <a:off x="4740775" y="5913134"/>
            <a:ext cx="74058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/>
              <a:t>h =  +8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E096D1-E842-D922-143B-F5349FCCF62B}"/>
              </a:ext>
            </a:extLst>
          </p:cNvPr>
          <p:cNvSpPr txBox="1"/>
          <p:nvPr/>
        </p:nvSpPr>
        <p:spPr>
          <a:xfrm>
            <a:off x="1320323" y="5913134"/>
            <a:ext cx="1468351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/>
              <a:t>h =  +5.6 = +6</a:t>
            </a:r>
          </a:p>
        </p:txBody>
      </p:sp>
    </p:spTree>
    <p:extLst>
      <p:ext uri="{BB962C8B-B14F-4D97-AF65-F5344CB8AC3E}">
        <p14:creationId xmlns:p14="http://schemas.microsoft.com/office/powerpoint/2010/main" val="2780450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C6B10F0-3F1E-6FCD-08E4-3040095BA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671048" cy="458703"/>
          </a:xfrm>
        </p:spPr>
        <p:txBody>
          <a:bodyPr>
            <a:normAutofit fontScale="90000"/>
          </a:bodyPr>
          <a:lstStyle/>
          <a:p>
            <a:r>
              <a:rPr lang="en-US" dirty="0"/>
              <a:t>Video Demonstration</a:t>
            </a:r>
          </a:p>
        </p:txBody>
      </p:sp>
      <p:pic>
        <p:nvPicPr>
          <p:cNvPr id="12" name="Video Demonstration">
            <a:hlinkClick r:id="" action="ppaction://media"/>
            <a:extLst>
              <a:ext uri="{FF2B5EF4-FFF2-40B4-BE49-F238E27FC236}">
                <a16:creationId xmlns:a16="http://schemas.microsoft.com/office/drawing/2014/main" id="{1A792695-0F85-53BC-5A46-5CFF4773D32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0358" y="743338"/>
            <a:ext cx="10871283" cy="6114662"/>
          </a:xfrm>
        </p:spPr>
      </p:pic>
    </p:spTree>
    <p:extLst>
      <p:ext uri="{BB962C8B-B14F-4D97-AF65-F5344CB8AC3E}">
        <p14:creationId xmlns:p14="http://schemas.microsoft.com/office/powerpoint/2010/main" val="2365115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45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163</TotalTime>
  <Words>207</Words>
  <Application>Microsoft Office PowerPoint</Application>
  <PresentationFormat>Widescreen</PresentationFormat>
  <Paragraphs>30</Paragraphs>
  <Slides>4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Aptos</vt:lpstr>
      <vt:lpstr>Cambria Math</vt:lpstr>
      <vt:lpstr>Century Gothic</vt:lpstr>
      <vt:lpstr>Wingdings 3</vt:lpstr>
      <vt:lpstr>Ion</vt:lpstr>
      <vt:lpstr>Pacman Project Presentation</vt:lpstr>
      <vt:lpstr>Ghost Targets</vt:lpstr>
      <vt:lpstr>Pathfinding Algorithms &amp; Heuristics</vt:lpstr>
      <vt:lpstr>Video Demonstration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Pacman Project Presentation</dc:title>
  <dc:creator>Miller, Joshua L.</dc:creator>
  <cp:lastModifiedBy>Miller, Joshua L.</cp:lastModifiedBy>
  <cp:revision>7</cp:revision>
  <dcterms:created xsi:type="dcterms:W3CDTF">2024-05-01T00:14:39Z</dcterms:created>
  <dcterms:modified xsi:type="dcterms:W3CDTF">2024-08-28T22:27:37Z</dcterms:modified>
</cp:coreProperties>
</file>

<file path=docProps/thumbnail.jpeg>
</file>